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embeddedFontLst>
    <p:embeddedFont>
      <p:font typeface="BM DoHyeon OTF" panose="020B0600000101010101" pitchFamily="34" charset="-127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24"/>
    <p:restoredTop sz="97103"/>
  </p:normalViewPr>
  <p:slideViewPr>
    <p:cSldViewPr snapToGrid="0" snapToObjects="1" showGuides="1">
      <p:cViewPr varScale="1">
        <p:scale>
          <a:sx n="103" d="100"/>
          <a:sy n="103" d="100"/>
        </p:scale>
        <p:origin x="208" y="9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F0CFF8-6AD1-5A47-AAE7-6DCDDB251B66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02EB60-872D-9341-925C-77C960DD76B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02321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903906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96444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91057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227065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110410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459497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16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366282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17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203792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18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099410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19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007429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20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9422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047745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21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30211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22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595208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23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503822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24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908758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25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593986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26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49184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0338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5156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88319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06915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470930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3286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2EB60-872D-9341-925C-77C960DD76B1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78327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6A8980-2E7F-6B41-A376-AF78684F8B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CEE3654-228A-704A-9D11-02DE243096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769309-66E9-C743-BFA3-5820F270C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1F84CD-88C3-FC42-A595-F5D38B1A4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C03EE2-9758-7349-8346-D92CD50CD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979570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D3CF08-96FB-7B44-A926-A114CC217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45C78B1-749B-7549-9DA2-888B97D66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1B42CE-8BD2-1540-94B1-5A5F8E7C6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6025E9-7C4F-1348-9DC1-B405E1973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AE5BDE-7773-C741-A915-446C46725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10320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EF53341-9A99-3245-9B9B-C530C637B1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CEB95B9-1AB0-3140-9CEB-7C85197CAE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B6B1C9-9563-D448-8497-6312B8832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FABA9E-AAF6-CA4F-A8BC-53902473D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126100-A1D7-AC44-AE1C-1058CA095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30113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CBCF49-E2DE-0E4B-B09C-42DB8421E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53BFEB-90AA-5A4D-B6D3-B7376F82B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34B54F-F8F8-5C4F-980D-2C51FCF35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DF0886-3ABA-D74E-B6F9-71D90703C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5F3376-62AC-D64D-9C60-5033EDF38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79664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80F5A-99B6-A144-AD8A-E8A6948AF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5760B1-38E7-B546-A918-88A94D801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8047F3-DCA6-9544-85FF-993CF388C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203A11-DBB7-604D-AB03-2FAC86F34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568939-6D5A-1D4E-85AA-0D40AAC5F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1719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8CC69-8003-AB4B-905A-4524BE4DD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BA7C34-0649-9C48-A911-DA088B728C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E0CD70-1779-3647-8CC1-13DE62954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781DA3-47C7-0641-92DB-A5EAEE605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66541F-A9AE-2045-A230-D7A63628C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531D58-EB52-2F49-959E-738348115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262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81035B-43BC-224B-9951-D2972D3C9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0E1B0C-5C8E-634A-BDD3-A06343715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D3B58D-2932-2A4C-AD45-F62FCFC45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ECD788-3AF0-E446-AB43-EBDF496868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E3AB6DC-4417-B741-AAC4-8FAC0732F8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245B146-33B9-834C-AB7B-DA4ACCA84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39C33B9-4979-B040-9846-2E029882D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86EF56C-A2D3-F045-B22C-5F7EE04E3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8022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A09C0-8167-DE4B-8E29-BEEA30533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80C1F0-6CD8-374D-B54A-8C882FF93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A9EC2C-CCD3-2C41-A57E-3E5D5FCB3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AB6C7D-4D3C-8E48-BF62-545FD801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0697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FB882FE-B50B-7C42-9317-877917C34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7A5B12-759A-204B-AF5C-601258798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DD7DBAB-3B7B-614B-86D0-76F266DDF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9509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6ECAD-D6D9-2444-B004-455201610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658626-FCBA-4D49-BA58-32D654969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57788DE-0565-F14E-97BC-E7BC650C06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A3128E-5FD3-5342-8345-B19F3438A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66CD8C-5D70-1845-8F97-417746DA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36C451-8E35-8849-9979-879C12687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15151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1BF28C-19BE-9F49-8B18-AB8059618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72319A0-79FA-EE4A-8BE3-8635CC70A8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503A17-DD7E-2B47-8189-3E8CF4F54A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0978A8-3BBE-A947-A49A-3538D943F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13B3FF-5DCE-3B47-A1F2-CA173B394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77F8C8-0962-544A-95B2-173EDF6E0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12555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8B4E7BD-55B0-734D-9999-1070E29C4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B2AE7B-F37A-1741-B1BE-67FD31D85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D5FA4B-87E1-9F4D-8429-498B8439D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7144C-8221-0E4B-857C-44E92F7FF8BF}" type="datetimeFigureOut">
              <a:rPr kumimoji="1" lang="ko-Kore-KR" altLang="en-US" smtClean="0"/>
              <a:t>2022. 5. 31.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FB8DF2-5455-9249-8D4F-FDC94DF64F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EFB00-A8D4-3D40-80B5-7D2C8BF8AC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0BDC5-FDAA-0543-917D-2CBBBF0B2FB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20935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228164-22DB-704A-A6E2-3F4D11BC566B}"/>
              </a:ext>
            </a:extLst>
          </p:cNvPr>
          <p:cNvSpPr txBox="1"/>
          <p:nvPr/>
        </p:nvSpPr>
        <p:spPr>
          <a:xfrm>
            <a:off x="350891" y="2367171"/>
            <a:ext cx="114902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5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CNN</a:t>
            </a:r>
          </a:p>
          <a:p>
            <a:pPr algn="ctr"/>
            <a:r>
              <a:rPr kumimoji="1" lang="en-US" altLang="ko-Kore-KR" sz="5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(Convolutional Neural Networks)</a:t>
            </a:r>
            <a:endParaRPr kumimoji="1" lang="ko-Kore-KR" altLang="en-US" sz="9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CB6F01-8A29-084B-A9C7-7AC9CCE0E564}"/>
              </a:ext>
            </a:extLst>
          </p:cNvPr>
          <p:cNvSpPr txBox="1"/>
          <p:nvPr/>
        </p:nvSpPr>
        <p:spPr>
          <a:xfrm>
            <a:off x="6096000" y="4490829"/>
            <a:ext cx="3416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까지 요약</a:t>
            </a:r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모두의 </a:t>
            </a:r>
            <a:r>
              <a:rPr kumimoji="1"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딥러닝</a:t>
            </a:r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  <a:endParaRPr kumimoji="1" lang="ko-Kore-KR" altLang="en-US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87783E-0390-C748-92FB-72EC4206BB92}"/>
              </a:ext>
            </a:extLst>
          </p:cNvPr>
          <p:cNvSpPr txBox="1"/>
          <p:nvPr/>
        </p:nvSpPr>
        <p:spPr>
          <a:xfrm>
            <a:off x="9225023" y="6268569"/>
            <a:ext cx="2966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2021310821</a:t>
            </a: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정현일</a:t>
            </a:r>
            <a:endParaRPr kumimoji="1" lang="ko-Kore-KR" altLang="en-US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4393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521CFE1-2638-3843-9703-59A15105D55C}"/>
              </a:ext>
            </a:extLst>
          </p:cNvPr>
          <p:cNvSpPr/>
          <p:nvPr/>
        </p:nvSpPr>
        <p:spPr>
          <a:xfrm>
            <a:off x="293979" y="2598003"/>
            <a:ext cx="118256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문제 </a:t>
            </a:r>
            <a:r>
              <a:rPr kumimoji="1" lang="en-US" altLang="ko-KR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kumimoji="1" lang="ko-KR" altLang="en-US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필터를 지나칠 수록 사이즈가 작아짐</a:t>
            </a:r>
            <a:r>
              <a:rPr kumimoji="1" lang="en-US" altLang="ko-KR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  <a:endParaRPr lang="ko-Kore-KR" altLang="en-US" sz="48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D247A9B-828F-764B-ADA5-1DD85F635626}"/>
              </a:ext>
            </a:extLst>
          </p:cNvPr>
          <p:cNvSpPr/>
          <p:nvPr/>
        </p:nvSpPr>
        <p:spPr>
          <a:xfrm>
            <a:off x="4008729" y="3429000"/>
            <a:ext cx="41745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4800" dirty="0">
                <a:solidFill>
                  <a:srgbClr val="FF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-&gt;</a:t>
            </a:r>
            <a:r>
              <a:rPr kumimoji="1" lang="ko-KR" altLang="en-US" sz="4800" dirty="0">
                <a:solidFill>
                  <a:srgbClr val="FF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정보의 손실</a:t>
            </a:r>
            <a:endParaRPr lang="ko-Kore-KR" altLang="en-US" sz="48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CEA2B6-C71E-D74E-AB03-FE205529DA9F}"/>
              </a:ext>
            </a:extLst>
          </p:cNvPr>
          <p:cNvSpPr txBox="1"/>
          <p:nvPr/>
        </p:nvSpPr>
        <p:spPr>
          <a:xfrm>
            <a:off x="160050" y="111718"/>
            <a:ext cx="947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/ Padding / </a:t>
            </a:r>
          </a:p>
          <a:p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3431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521CFE1-2638-3843-9703-59A15105D55C}"/>
              </a:ext>
            </a:extLst>
          </p:cNvPr>
          <p:cNvSpPr/>
          <p:nvPr/>
        </p:nvSpPr>
        <p:spPr>
          <a:xfrm>
            <a:off x="3318637" y="3013501"/>
            <a:ext cx="5554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해결방법 </a:t>
            </a:r>
            <a:r>
              <a:rPr kumimoji="1" lang="en-US" altLang="ko-KR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kumimoji="1" lang="ko-KR" altLang="en-US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Padding</a:t>
            </a:r>
            <a:endParaRPr lang="ko-Kore-KR" altLang="en-US"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6BD27F-A5C7-B148-8E61-A81B4923261C}"/>
              </a:ext>
            </a:extLst>
          </p:cNvPr>
          <p:cNvSpPr txBox="1"/>
          <p:nvPr/>
        </p:nvSpPr>
        <p:spPr>
          <a:xfrm>
            <a:off x="160050" y="111718"/>
            <a:ext cx="947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/ Padding / </a:t>
            </a:r>
          </a:p>
          <a:p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2724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521CFE1-2638-3843-9703-59A15105D55C}"/>
              </a:ext>
            </a:extLst>
          </p:cNvPr>
          <p:cNvSpPr/>
          <p:nvPr/>
        </p:nvSpPr>
        <p:spPr>
          <a:xfrm>
            <a:off x="3318637" y="1994326"/>
            <a:ext cx="55547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해결방법 </a:t>
            </a:r>
            <a:r>
              <a:rPr kumimoji="1" lang="en-US" altLang="ko-KR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kumimoji="1" lang="ko-KR" altLang="en-US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Padding</a:t>
            </a:r>
            <a:endParaRPr lang="ko-Kore-KR" altLang="en-US" sz="48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557D8AF-E18D-6444-AAB0-70096A888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200" y="2978150"/>
            <a:ext cx="2641600" cy="349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36FE98-EAF7-E44D-AFB1-F31BA6CC844B}"/>
              </a:ext>
            </a:extLst>
          </p:cNvPr>
          <p:cNvSpPr txBox="1"/>
          <p:nvPr/>
        </p:nvSpPr>
        <p:spPr>
          <a:xfrm>
            <a:off x="160050" y="111718"/>
            <a:ext cx="947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/ Padding / </a:t>
            </a:r>
          </a:p>
          <a:p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1925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521CFE1-2638-3843-9703-59A15105D55C}"/>
              </a:ext>
            </a:extLst>
          </p:cNvPr>
          <p:cNvSpPr/>
          <p:nvPr/>
        </p:nvSpPr>
        <p:spPr>
          <a:xfrm>
            <a:off x="923610" y="1718101"/>
            <a:ext cx="26260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Padding</a:t>
            </a:r>
            <a:endParaRPr lang="ko-Kore-KR" altLang="en-US" sz="48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557D8AF-E18D-6444-AAB0-70096A888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050" y="2806700"/>
            <a:ext cx="2641600" cy="34925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6B188606-F736-4B42-8B44-B7718E653857}"/>
              </a:ext>
            </a:extLst>
          </p:cNvPr>
          <p:cNvSpPr/>
          <p:nvPr/>
        </p:nvSpPr>
        <p:spPr>
          <a:xfrm>
            <a:off x="6533835" y="1718101"/>
            <a:ext cx="136768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4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장점</a:t>
            </a:r>
            <a:endParaRPr lang="ko-Kore-KR" altLang="en-US" sz="48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F24B8B2-0577-C441-BB11-FD8849F3D79C}"/>
              </a:ext>
            </a:extLst>
          </p:cNvPr>
          <p:cNvSpPr/>
          <p:nvPr/>
        </p:nvSpPr>
        <p:spPr>
          <a:xfrm>
            <a:off x="6096000" y="2911048"/>
            <a:ext cx="553434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kumimoji="1" lang="ko-KR" altLang="en-US" sz="2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이미지가 작아지는 것을 방지</a:t>
            </a:r>
            <a:endParaRPr kumimoji="1" lang="en-US" altLang="ko-KR" sz="28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buAutoNum type="arabicPeriod"/>
            </a:pPr>
            <a:endParaRPr kumimoji="1" lang="en-US" altLang="ko-KR" sz="28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endParaRPr kumimoji="1" lang="en-US" altLang="ko-KR" sz="28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kumimoji="1" lang="en-US" altLang="ko-KR" sz="2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2.</a:t>
            </a:r>
            <a:r>
              <a:rPr kumimoji="1" lang="ko-KR" altLang="en-US" sz="2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 </a:t>
            </a:r>
            <a:r>
              <a:rPr kumimoji="1" lang="en-US" altLang="ko-KR" sz="2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model</a:t>
            </a:r>
            <a:r>
              <a:rPr kumimoji="1" lang="ko-KR" altLang="en-US" sz="28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한테</a:t>
            </a:r>
            <a:r>
              <a:rPr kumimoji="1" lang="ko-KR" altLang="en-US" sz="28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이미지의 모서리 부분을 학습시키는 기능</a:t>
            </a:r>
            <a:endParaRPr lang="ko-Kore-KR" alt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6CB88F-937E-E74A-9AAF-5E126E0AEAA4}"/>
              </a:ext>
            </a:extLst>
          </p:cNvPr>
          <p:cNvSpPr txBox="1"/>
          <p:nvPr/>
        </p:nvSpPr>
        <p:spPr>
          <a:xfrm>
            <a:off x="160050" y="111718"/>
            <a:ext cx="947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/ Padding / </a:t>
            </a:r>
          </a:p>
          <a:p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0620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552D918-8BC6-1342-A99A-E9AD0668F407}"/>
              </a:ext>
            </a:extLst>
          </p:cNvPr>
          <p:cNvSpPr/>
          <p:nvPr/>
        </p:nvSpPr>
        <p:spPr>
          <a:xfrm>
            <a:off x="3846025" y="1703676"/>
            <a:ext cx="449995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4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4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4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4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endParaRPr lang="ko-Kore-KR" altLang="en-US" sz="4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0A2AF8-8F24-964F-B796-FC18ACDA0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178" y="2473117"/>
            <a:ext cx="3733800" cy="4191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C73B13A-9A2E-C548-8888-297E22D3D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4644" y="2339382"/>
            <a:ext cx="6197600" cy="4406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F19E41-5C98-F94C-B497-4F238139F2CF}"/>
              </a:ext>
            </a:extLst>
          </p:cNvPr>
          <p:cNvSpPr txBox="1"/>
          <p:nvPr/>
        </p:nvSpPr>
        <p:spPr>
          <a:xfrm>
            <a:off x="160050" y="111718"/>
            <a:ext cx="947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/ Padding / </a:t>
            </a:r>
          </a:p>
          <a:p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9022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552D918-8BC6-1342-A99A-E9AD0668F407}"/>
              </a:ext>
            </a:extLst>
          </p:cNvPr>
          <p:cNvSpPr/>
          <p:nvPr/>
        </p:nvSpPr>
        <p:spPr>
          <a:xfrm>
            <a:off x="3097078" y="1507861"/>
            <a:ext cx="620554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4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lang="ko-Kore-KR" altLang="en-US" sz="4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0BB3CB6-9550-3740-94B0-CD4352D73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7550" y="2473116"/>
            <a:ext cx="8216900" cy="3568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DB7372-F3CE-DB4A-B722-2C307BE5C732}"/>
              </a:ext>
            </a:extLst>
          </p:cNvPr>
          <p:cNvSpPr txBox="1"/>
          <p:nvPr/>
        </p:nvSpPr>
        <p:spPr>
          <a:xfrm>
            <a:off x="160050" y="111718"/>
            <a:ext cx="947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/ Padding / </a:t>
            </a:r>
          </a:p>
          <a:p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485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59F98-0C67-A643-9639-1D7FA27AA068}"/>
              </a:ext>
            </a:extLst>
          </p:cNvPr>
          <p:cNvSpPr txBox="1"/>
          <p:nvPr/>
        </p:nvSpPr>
        <p:spPr>
          <a:xfrm>
            <a:off x="4642763" y="3105834"/>
            <a:ext cx="2906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Max Pooling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207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59F98-0C67-A643-9639-1D7FA27AA068}"/>
              </a:ext>
            </a:extLst>
          </p:cNvPr>
          <p:cNvSpPr txBox="1"/>
          <p:nvPr/>
        </p:nvSpPr>
        <p:spPr>
          <a:xfrm>
            <a:off x="4395570" y="471122"/>
            <a:ext cx="3400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Pooling Layer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D82045-EE0E-CA49-BC83-60E3FDB059DB}"/>
              </a:ext>
            </a:extLst>
          </p:cNvPr>
          <p:cNvSpPr txBox="1"/>
          <p:nvPr/>
        </p:nvSpPr>
        <p:spPr>
          <a:xfrm>
            <a:off x="2218059" y="2551837"/>
            <a:ext cx="77558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Weight</a:t>
            </a:r>
            <a:r>
              <a:rPr kumimoji="1" lang="ko-Kore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곱해서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layer</a:t>
            </a:r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를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만드는 것이 아니라 다른 방식으로 만들어진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Layer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4558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59F98-0C67-A643-9639-1D7FA27AA068}"/>
              </a:ext>
            </a:extLst>
          </p:cNvPr>
          <p:cNvSpPr txBox="1"/>
          <p:nvPr/>
        </p:nvSpPr>
        <p:spPr>
          <a:xfrm>
            <a:off x="4642763" y="285142"/>
            <a:ext cx="2906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Max Pooling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D82045-EE0E-CA49-BC83-60E3FDB059DB}"/>
              </a:ext>
            </a:extLst>
          </p:cNvPr>
          <p:cNvSpPr txBox="1"/>
          <p:nvPr/>
        </p:nvSpPr>
        <p:spPr>
          <a:xfrm>
            <a:off x="1846490" y="2828835"/>
            <a:ext cx="84990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max pooling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은 필터 사이즈 안에서 가장 큰 값을 하나의 수로 취해서 오는 것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2521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59F98-0C67-A643-9639-1D7FA27AA068}"/>
              </a:ext>
            </a:extLst>
          </p:cNvPr>
          <p:cNvSpPr txBox="1"/>
          <p:nvPr/>
        </p:nvSpPr>
        <p:spPr>
          <a:xfrm>
            <a:off x="4642763" y="285142"/>
            <a:ext cx="2906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Max Pooling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D82045-EE0E-CA49-BC83-60E3FDB059DB}"/>
              </a:ext>
            </a:extLst>
          </p:cNvPr>
          <p:cNvSpPr txBox="1"/>
          <p:nvPr/>
        </p:nvSpPr>
        <p:spPr>
          <a:xfrm>
            <a:off x="1846490" y="1186014"/>
            <a:ext cx="84990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max pooling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은 필터 사이즈 안에서 가장 큰 값을 하나의 수로 취해서 오는 것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57D20F9-6F5B-EE4F-AAF3-53E8CAE61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7550" y="2687308"/>
            <a:ext cx="82169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970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228164-22DB-704A-A6E2-3F4D11BC566B}"/>
              </a:ext>
            </a:extLst>
          </p:cNvPr>
          <p:cNvSpPr txBox="1"/>
          <p:nvPr/>
        </p:nvSpPr>
        <p:spPr>
          <a:xfrm>
            <a:off x="4056926" y="306877"/>
            <a:ext cx="40781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6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Contents</a:t>
            </a:r>
            <a:endParaRPr kumimoji="1" lang="ko-Kore-KR" altLang="en-US" sz="6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79FB77-51ED-034B-8E92-1DF8205850E2}"/>
              </a:ext>
            </a:extLst>
          </p:cNvPr>
          <p:cNvSpPr txBox="1"/>
          <p:nvPr/>
        </p:nvSpPr>
        <p:spPr>
          <a:xfrm>
            <a:off x="1774014" y="1845587"/>
            <a:ext cx="7132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CNN?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AD1F47-DCC0-9142-BBC4-D06C81633D2B}"/>
              </a:ext>
            </a:extLst>
          </p:cNvPr>
          <p:cNvSpPr txBox="1"/>
          <p:nvPr/>
        </p:nvSpPr>
        <p:spPr>
          <a:xfrm>
            <a:off x="1774014" y="2643989"/>
            <a:ext cx="89148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/ Padding / </a:t>
            </a:r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/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E52D8E-6FAB-5643-861B-5EFB17F68D53}"/>
              </a:ext>
            </a:extLst>
          </p:cNvPr>
          <p:cNvSpPr txBox="1"/>
          <p:nvPr/>
        </p:nvSpPr>
        <p:spPr>
          <a:xfrm>
            <a:off x="1774014" y="3975330"/>
            <a:ext cx="8914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Max Pooling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35AD46-0C01-554C-BDB6-44ACFB93EF66}"/>
              </a:ext>
            </a:extLst>
          </p:cNvPr>
          <p:cNvSpPr txBox="1"/>
          <p:nvPr/>
        </p:nvSpPr>
        <p:spPr>
          <a:xfrm>
            <a:off x="1774014" y="4757021"/>
            <a:ext cx="8914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CNN case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9474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59F98-0C67-A643-9639-1D7FA27AA068}"/>
              </a:ext>
            </a:extLst>
          </p:cNvPr>
          <p:cNvSpPr txBox="1"/>
          <p:nvPr/>
        </p:nvSpPr>
        <p:spPr>
          <a:xfrm>
            <a:off x="4860520" y="587359"/>
            <a:ext cx="2470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FC Layer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D82045-EE0E-CA49-BC83-60E3FDB059DB}"/>
              </a:ext>
            </a:extLst>
          </p:cNvPr>
          <p:cNvSpPr txBox="1"/>
          <p:nvPr/>
        </p:nvSpPr>
        <p:spPr>
          <a:xfrm>
            <a:off x="1771945" y="2177905"/>
            <a:ext cx="6306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CNN</a:t>
            </a:r>
            <a:r>
              <a:rPr kumimoji="1" lang="ko-Kore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에서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마지막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Layer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ECFD9A-0C67-0B45-B9E8-21E759B0390A}"/>
              </a:ext>
            </a:extLst>
          </p:cNvPr>
          <p:cNvSpPr txBox="1"/>
          <p:nvPr/>
        </p:nvSpPr>
        <p:spPr>
          <a:xfrm>
            <a:off x="1771943" y="3035478"/>
            <a:ext cx="7308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일반적인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Neural Network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56C6E1-B63E-994B-A556-C91C9D897B65}"/>
              </a:ext>
            </a:extLst>
          </p:cNvPr>
          <p:cNvSpPr txBox="1"/>
          <p:nvPr/>
        </p:nvSpPr>
        <p:spPr>
          <a:xfrm>
            <a:off x="1771944" y="3933548"/>
            <a:ext cx="104200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FC Layer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에서 마지막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Layer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는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output (label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과 비교해서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loss</a:t>
            </a:r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를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구하는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10340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59F98-0C67-A643-9639-1D7FA27AA068}"/>
              </a:ext>
            </a:extLst>
          </p:cNvPr>
          <p:cNvSpPr txBox="1"/>
          <p:nvPr/>
        </p:nvSpPr>
        <p:spPr>
          <a:xfrm>
            <a:off x="3969756" y="455623"/>
            <a:ext cx="1788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Case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45D4D-7F5C-1E43-BDE7-4E404F54A81D}"/>
              </a:ext>
            </a:extLst>
          </p:cNvPr>
          <p:cNvSpPr txBox="1"/>
          <p:nvPr/>
        </p:nvSpPr>
        <p:spPr>
          <a:xfrm>
            <a:off x="5147238" y="461795"/>
            <a:ext cx="3562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1- </a:t>
            </a:r>
            <a:r>
              <a:rPr kumimoji="1" lang="en-US" altLang="ko-Kore-KR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LeNet</a:t>
            </a:r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-5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E0AAA1B-2A94-6B48-95B9-86A99CD6B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150" y="1884874"/>
            <a:ext cx="87757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5558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59F98-0C67-A643-9639-1D7FA27AA068}"/>
              </a:ext>
            </a:extLst>
          </p:cNvPr>
          <p:cNvSpPr txBox="1"/>
          <p:nvPr/>
        </p:nvSpPr>
        <p:spPr>
          <a:xfrm>
            <a:off x="3969756" y="455623"/>
            <a:ext cx="1788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Case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45D4D-7F5C-1E43-BDE7-4E404F54A81D}"/>
              </a:ext>
            </a:extLst>
          </p:cNvPr>
          <p:cNvSpPr txBox="1"/>
          <p:nvPr/>
        </p:nvSpPr>
        <p:spPr>
          <a:xfrm>
            <a:off x="5147238" y="461795"/>
            <a:ext cx="3562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2- </a:t>
            </a:r>
            <a:r>
              <a:rPr kumimoji="1" lang="en-US" altLang="ko-Kore-KR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AlexNet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B8A9EC-6C7D-C242-AC0C-1935C082E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050" y="1376336"/>
            <a:ext cx="7327900" cy="254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E57B35B-4051-4841-960C-DDE61BDB35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920412"/>
            <a:ext cx="4618495" cy="2937587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C2C7AEE-E1D4-7845-A929-C752FE1BA944}"/>
              </a:ext>
            </a:extLst>
          </p:cNvPr>
          <p:cNvSpPr/>
          <p:nvPr/>
        </p:nvSpPr>
        <p:spPr>
          <a:xfrm>
            <a:off x="2797445" y="3916335"/>
            <a:ext cx="1821050" cy="40166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81405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59F98-0C67-A643-9639-1D7FA27AA068}"/>
              </a:ext>
            </a:extLst>
          </p:cNvPr>
          <p:cNvSpPr txBox="1"/>
          <p:nvPr/>
        </p:nvSpPr>
        <p:spPr>
          <a:xfrm>
            <a:off x="3969756" y="455623"/>
            <a:ext cx="1788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Case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45D4D-7F5C-1E43-BDE7-4E404F54A81D}"/>
              </a:ext>
            </a:extLst>
          </p:cNvPr>
          <p:cNvSpPr txBox="1"/>
          <p:nvPr/>
        </p:nvSpPr>
        <p:spPr>
          <a:xfrm>
            <a:off x="5147237" y="461795"/>
            <a:ext cx="4004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3- </a:t>
            </a:r>
            <a:r>
              <a:rPr kumimoji="1" lang="en-US" altLang="ko-Kore-KR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GoogleLeNet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5E29BE3-CB90-954B-B8C9-5E606FDD6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578157"/>
            <a:ext cx="10972800" cy="487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030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59F98-0C67-A643-9639-1D7FA27AA068}"/>
              </a:ext>
            </a:extLst>
          </p:cNvPr>
          <p:cNvSpPr txBox="1"/>
          <p:nvPr/>
        </p:nvSpPr>
        <p:spPr>
          <a:xfrm>
            <a:off x="3969756" y="455623"/>
            <a:ext cx="1788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Case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45D4D-7F5C-1E43-BDE7-4E404F54A81D}"/>
              </a:ext>
            </a:extLst>
          </p:cNvPr>
          <p:cNvSpPr txBox="1"/>
          <p:nvPr/>
        </p:nvSpPr>
        <p:spPr>
          <a:xfrm>
            <a:off x="5147237" y="461795"/>
            <a:ext cx="4004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4- </a:t>
            </a:r>
            <a:r>
              <a:rPr kumimoji="1" lang="en-US" altLang="ko-Kore-KR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ResNet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61A0A5E-C9F5-8F45-A7AA-A9323437C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950" y="1712455"/>
            <a:ext cx="71501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2606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59F98-0C67-A643-9639-1D7FA27AA068}"/>
              </a:ext>
            </a:extLst>
          </p:cNvPr>
          <p:cNvSpPr txBox="1"/>
          <p:nvPr/>
        </p:nvSpPr>
        <p:spPr>
          <a:xfrm>
            <a:off x="3969756" y="455623"/>
            <a:ext cx="1788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Case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45D4D-7F5C-1E43-BDE7-4E404F54A81D}"/>
              </a:ext>
            </a:extLst>
          </p:cNvPr>
          <p:cNvSpPr txBox="1"/>
          <p:nvPr/>
        </p:nvSpPr>
        <p:spPr>
          <a:xfrm>
            <a:off x="5147237" y="461795"/>
            <a:ext cx="4004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4- </a:t>
            </a:r>
            <a:r>
              <a:rPr kumimoji="1" lang="en-US" altLang="ko-Kore-KR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ResNet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33318E8-D268-DB4A-9510-B469A15C7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50" y="1441342"/>
            <a:ext cx="3440247" cy="507461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F7CCFF-B9DD-2E4E-82BB-22F9DBC558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3827" y="2557220"/>
            <a:ext cx="7443888" cy="225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9740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959F98-0C67-A643-9639-1D7FA27AA068}"/>
              </a:ext>
            </a:extLst>
          </p:cNvPr>
          <p:cNvSpPr txBox="1"/>
          <p:nvPr/>
        </p:nvSpPr>
        <p:spPr>
          <a:xfrm>
            <a:off x="3969756" y="455623"/>
            <a:ext cx="1788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Case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45D4D-7F5C-1E43-BDE7-4E404F54A81D}"/>
              </a:ext>
            </a:extLst>
          </p:cNvPr>
          <p:cNvSpPr txBox="1"/>
          <p:nvPr/>
        </p:nvSpPr>
        <p:spPr>
          <a:xfrm>
            <a:off x="5147237" y="461795"/>
            <a:ext cx="40045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4- </a:t>
            </a:r>
            <a:r>
              <a:rPr kumimoji="1" lang="en-US" altLang="ko-Kore-KR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ResNet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97395C8-BE75-ED43-AF4A-200FC44C4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64425"/>
            <a:ext cx="12192000" cy="393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94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E79FB77-51ED-034B-8E92-1DF8205850E2}"/>
              </a:ext>
            </a:extLst>
          </p:cNvPr>
          <p:cNvSpPr txBox="1"/>
          <p:nvPr/>
        </p:nvSpPr>
        <p:spPr>
          <a:xfrm>
            <a:off x="1774014" y="1845587"/>
            <a:ext cx="7132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CNN?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AD1F47-DCC0-9142-BBC4-D06C81633D2B}"/>
              </a:ext>
            </a:extLst>
          </p:cNvPr>
          <p:cNvSpPr txBox="1"/>
          <p:nvPr/>
        </p:nvSpPr>
        <p:spPr>
          <a:xfrm>
            <a:off x="1774014" y="2643989"/>
            <a:ext cx="89148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/ Padding / </a:t>
            </a:r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/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E52D8E-6FAB-5643-861B-5EFB17F68D53}"/>
              </a:ext>
            </a:extLst>
          </p:cNvPr>
          <p:cNvSpPr txBox="1"/>
          <p:nvPr/>
        </p:nvSpPr>
        <p:spPr>
          <a:xfrm>
            <a:off x="1774014" y="3975330"/>
            <a:ext cx="8914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Max Pooling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35AD46-0C01-554C-BDB6-44ACFB93EF66}"/>
              </a:ext>
            </a:extLst>
          </p:cNvPr>
          <p:cNvSpPr txBox="1"/>
          <p:nvPr/>
        </p:nvSpPr>
        <p:spPr>
          <a:xfrm>
            <a:off x="1774014" y="4757021"/>
            <a:ext cx="8914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CNN case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4087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E79FB77-51ED-034B-8E92-1DF8205850E2}"/>
              </a:ext>
            </a:extLst>
          </p:cNvPr>
          <p:cNvSpPr txBox="1"/>
          <p:nvPr/>
        </p:nvSpPr>
        <p:spPr>
          <a:xfrm>
            <a:off x="278429" y="210516"/>
            <a:ext cx="1496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CNN?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6A10A-C29B-6348-8BA5-9CF0FBF754B6}"/>
              </a:ext>
            </a:extLst>
          </p:cNvPr>
          <p:cNvSpPr txBox="1"/>
          <p:nvPr/>
        </p:nvSpPr>
        <p:spPr>
          <a:xfrm>
            <a:off x="2934856" y="2828835"/>
            <a:ext cx="6322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이미지를 학습할 때 사용하는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Neural Network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8407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E79FB77-51ED-034B-8E92-1DF8205850E2}"/>
              </a:ext>
            </a:extLst>
          </p:cNvPr>
          <p:cNvSpPr txBox="1"/>
          <p:nvPr/>
        </p:nvSpPr>
        <p:spPr>
          <a:xfrm>
            <a:off x="278429" y="210516"/>
            <a:ext cx="1496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CNN?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7924002-1BA3-F540-AFC7-015E4D6CB7BB}"/>
              </a:ext>
            </a:extLst>
          </p:cNvPr>
          <p:cNvGrpSpPr/>
          <p:nvPr/>
        </p:nvGrpSpPr>
        <p:grpSpPr>
          <a:xfrm>
            <a:off x="2455963" y="533681"/>
            <a:ext cx="7280074" cy="4846814"/>
            <a:chOff x="2455963" y="533681"/>
            <a:chExt cx="7280074" cy="484681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926A10A-C29B-6348-8BA5-9CF0FBF754B6}"/>
                </a:ext>
              </a:extLst>
            </p:cNvPr>
            <p:cNvSpPr txBox="1"/>
            <p:nvPr/>
          </p:nvSpPr>
          <p:spPr>
            <a:xfrm>
              <a:off x="3684977" y="533681"/>
              <a:ext cx="48220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3600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Input (Training Data)</a:t>
              </a:r>
              <a:endParaRPr kumimoji="1" lang="ko-Kore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18FF19C-58A6-E242-927F-43BBE35C8308}"/>
                </a:ext>
              </a:extLst>
            </p:cNvPr>
            <p:cNvSpPr txBox="1"/>
            <p:nvPr/>
          </p:nvSpPr>
          <p:spPr>
            <a:xfrm>
              <a:off x="2455963" y="2075197"/>
              <a:ext cx="72800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3600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Image (width * height * depth)</a:t>
              </a:r>
              <a:endParaRPr kumimoji="1" lang="ko-Kore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3707AAD-4704-3B4C-B7B2-9AFCBB34039B}"/>
                </a:ext>
              </a:extLst>
            </p:cNvPr>
            <p:cNvGrpSpPr/>
            <p:nvPr/>
          </p:nvGrpSpPr>
          <p:grpSpPr>
            <a:xfrm>
              <a:off x="4946542" y="3099661"/>
              <a:ext cx="2298915" cy="2280834"/>
              <a:chOff x="3138407" y="3742841"/>
              <a:chExt cx="2298915" cy="2280834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1F9B950A-8A83-F44C-9F02-4507B88C1E9D}"/>
                  </a:ext>
                </a:extLst>
              </p:cNvPr>
              <p:cNvSpPr/>
              <p:nvPr/>
            </p:nvSpPr>
            <p:spPr>
              <a:xfrm>
                <a:off x="3138407" y="3742841"/>
                <a:ext cx="2069024" cy="2069024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530B8F7-E3BE-2B4B-9826-EA544EFFF6C6}"/>
                  </a:ext>
                </a:extLst>
              </p:cNvPr>
              <p:cNvSpPr/>
              <p:nvPr/>
            </p:nvSpPr>
            <p:spPr>
              <a:xfrm>
                <a:off x="3213316" y="3802252"/>
                <a:ext cx="2069024" cy="2069024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56DAA2C9-CE57-1449-9C2D-B57F483B0B9C}"/>
                  </a:ext>
                </a:extLst>
              </p:cNvPr>
              <p:cNvSpPr/>
              <p:nvPr/>
            </p:nvSpPr>
            <p:spPr>
              <a:xfrm>
                <a:off x="3290807" y="3895241"/>
                <a:ext cx="2069024" cy="2069024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C88712F7-5A10-124E-BC64-20259D3A854A}"/>
                  </a:ext>
                </a:extLst>
              </p:cNvPr>
              <p:cNvSpPr/>
              <p:nvPr/>
            </p:nvSpPr>
            <p:spPr>
              <a:xfrm>
                <a:off x="3368298" y="3954651"/>
                <a:ext cx="2069024" cy="2069024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67067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E79FB77-51ED-034B-8E92-1DF8205850E2}"/>
              </a:ext>
            </a:extLst>
          </p:cNvPr>
          <p:cNvSpPr txBox="1"/>
          <p:nvPr/>
        </p:nvSpPr>
        <p:spPr>
          <a:xfrm>
            <a:off x="278429" y="210516"/>
            <a:ext cx="1496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CNN?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434A4944-866C-B24F-B448-26799D3238D4}"/>
              </a:ext>
            </a:extLst>
          </p:cNvPr>
          <p:cNvGrpSpPr/>
          <p:nvPr/>
        </p:nvGrpSpPr>
        <p:grpSpPr>
          <a:xfrm>
            <a:off x="-9673" y="3834369"/>
            <a:ext cx="3411061" cy="2668632"/>
            <a:chOff x="2822207" y="1363306"/>
            <a:chExt cx="7009374" cy="401718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926A10A-C29B-6348-8BA5-9CF0FBF754B6}"/>
                </a:ext>
              </a:extLst>
            </p:cNvPr>
            <p:cNvSpPr txBox="1"/>
            <p:nvPr/>
          </p:nvSpPr>
          <p:spPr>
            <a:xfrm>
              <a:off x="3406340" y="1363306"/>
              <a:ext cx="5841104" cy="602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2000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Input (Training Data)</a:t>
              </a:r>
              <a:endParaRPr kumimoji="1" lang="ko-Kore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18FF19C-58A6-E242-927F-43BBE35C8308}"/>
                </a:ext>
              </a:extLst>
            </p:cNvPr>
            <p:cNvSpPr txBox="1"/>
            <p:nvPr/>
          </p:nvSpPr>
          <p:spPr>
            <a:xfrm>
              <a:off x="2822207" y="2530612"/>
              <a:ext cx="7009374" cy="509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600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Image (width * height * </a:t>
              </a:r>
              <a:r>
                <a:rPr kumimoji="1" lang="en-US" altLang="ko-Kore-KR" sz="1600" dirty="0">
                  <a:solidFill>
                    <a:srgbClr val="FF0000"/>
                  </a:solidFill>
                  <a:latin typeface="BM DoHyeon OTF" panose="020B0600000101010101" pitchFamily="34" charset="-127"/>
                  <a:ea typeface="BM DoHyeon OTF" panose="020B0600000101010101" pitchFamily="34" charset="-127"/>
                </a:rPr>
                <a:t>depth</a:t>
              </a:r>
              <a:r>
                <a:rPr kumimoji="1" lang="en-US" altLang="ko-Kore-KR" sz="1600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)</a:t>
              </a:r>
              <a:endParaRPr kumimoji="1" lang="ko-Kore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03707AAD-4704-3B4C-B7B2-9AFCBB34039B}"/>
                </a:ext>
              </a:extLst>
            </p:cNvPr>
            <p:cNvGrpSpPr/>
            <p:nvPr/>
          </p:nvGrpSpPr>
          <p:grpSpPr>
            <a:xfrm>
              <a:off x="4946542" y="3099661"/>
              <a:ext cx="2298915" cy="2280834"/>
              <a:chOff x="3138407" y="3742841"/>
              <a:chExt cx="2298915" cy="2280834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1F9B950A-8A83-F44C-9F02-4507B88C1E9D}"/>
                  </a:ext>
                </a:extLst>
              </p:cNvPr>
              <p:cNvSpPr/>
              <p:nvPr/>
            </p:nvSpPr>
            <p:spPr>
              <a:xfrm>
                <a:off x="3138407" y="3742841"/>
                <a:ext cx="2069024" cy="2069024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530B8F7-E3BE-2B4B-9826-EA544EFFF6C6}"/>
                  </a:ext>
                </a:extLst>
              </p:cNvPr>
              <p:cNvSpPr/>
              <p:nvPr/>
            </p:nvSpPr>
            <p:spPr>
              <a:xfrm>
                <a:off x="3213316" y="3802252"/>
                <a:ext cx="2069024" cy="2069024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56DAA2C9-CE57-1449-9C2D-B57F483B0B9C}"/>
                  </a:ext>
                </a:extLst>
              </p:cNvPr>
              <p:cNvSpPr/>
              <p:nvPr/>
            </p:nvSpPr>
            <p:spPr>
              <a:xfrm>
                <a:off x="3290807" y="3895241"/>
                <a:ext cx="2069024" cy="2069024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C88712F7-5A10-124E-BC64-20259D3A854A}"/>
                  </a:ext>
                </a:extLst>
              </p:cNvPr>
              <p:cNvSpPr/>
              <p:nvPr/>
            </p:nvSpPr>
            <p:spPr>
              <a:xfrm>
                <a:off x="3368298" y="3954651"/>
                <a:ext cx="2069024" cy="2069024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B312B8F-D350-AB47-9D9D-39A93163A5D7}"/>
              </a:ext>
            </a:extLst>
          </p:cNvPr>
          <p:cNvGrpSpPr/>
          <p:nvPr/>
        </p:nvGrpSpPr>
        <p:grpSpPr>
          <a:xfrm>
            <a:off x="3332239" y="1256808"/>
            <a:ext cx="5742641" cy="2844745"/>
            <a:chOff x="3764479" y="1036112"/>
            <a:chExt cx="4892929" cy="284474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8A4E3EB-1560-B149-8109-3E13A27316FC}"/>
                </a:ext>
              </a:extLst>
            </p:cNvPr>
            <p:cNvSpPr txBox="1"/>
            <p:nvPr/>
          </p:nvSpPr>
          <p:spPr>
            <a:xfrm>
              <a:off x="5524109" y="1036112"/>
              <a:ext cx="1491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3600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Filter</a:t>
              </a:r>
              <a:endParaRPr kumimoji="1" lang="ko-Kore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697BAD4-B5B4-C145-915D-0A1C3031A6E8}"/>
                </a:ext>
              </a:extLst>
            </p:cNvPr>
            <p:cNvSpPr txBox="1"/>
            <p:nvPr/>
          </p:nvSpPr>
          <p:spPr>
            <a:xfrm>
              <a:off x="3764479" y="2097592"/>
              <a:ext cx="48929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3600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(width * height * </a:t>
              </a:r>
              <a:r>
                <a:rPr kumimoji="1" lang="en-US" altLang="ko-Kore-KR" sz="3600" dirty="0">
                  <a:solidFill>
                    <a:srgbClr val="FF0000"/>
                  </a:solidFill>
                  <a:latin typeface="BM DoHyeon OTF" panose="020B0600000101010101" pitchFamily="34" charset="-127"/>
                  <a:ea typeface="BM DoHyeon OTF" panose="020B0600000101010101" pitchFamily="34" charset="-127"/>
                </a:rPr>
                <a:t>depth</a:t>
              </a:r>
              <a:r>
                <a:rPr kumimoji="1" lang="en-US" altLang="ko-Kore-KR" sz="3600" dirty="0">
                  <a:latin typeface="BM DoHyeon OTF" panose="020B0600000101010101" pitchFamily="34" charset="-127"/>
                  <a:ea typeface="BM DoHyeon OTF" panose="020B0600000101010101" pitchFamily="34" charset="-127"/>
                </a:rPr>
                <a:t>)</a:t>
              </a:r>
              <a:endParaRPr kumimoji="1" lang="ko-Kore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20A021F7-1C1C-CC45-9965-14B71DFF597A}"/>
                </a:ext>
              </a:extLst>
            </p:cNvPr>
            <p:cNvGrpSpPr/>
            <p:nvPr/>
          </p:nvGrpSpPr>
          <p:grpSpPr>
            <a:xfrm>
              <a:off x="5659618" y="3022716"/>
              <a:ext cx="876220" cy="858141"/>
              <a:chOff x="3851483" y="3665896"/>
              <a:chExt cx="876220" cy="858141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572A4FA2-BA0B-6B44-BE06-7317DD5D118B}"/>
                  </a:ext>
                </a:extLst>
              </p:cNvPr>
              <p:cNvSpPr/>
              <p:nvPr/>
            </p:nvSpPr>
            <p:spPr>
              <a:xfrm>
                <a:off x="3851483" y="3665896"/>
                <a:ext cx="646331" cy="646331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A127FA3C-BE19-574B-A92A-895BEC13650D}"/>
                  </a:ext>
                </a:extLst>
              </p:cNvPr>
              <p:cNvSpPr/>
              <p:nvPr/>
            </p:nvSpPr>
            <p:spPr>
              <a:xfrm>
                <a:off x="3926392" y="3725307"/>
                <a:ext cx="646331" cy="646331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1F7F16DC-B99D-2342-A1EB-3E2799E69D0A}"/>
                  </a:ext>
                </a:extLst>
              </p:cNvPr>
              <p:cNvSpPr/>
              <p:nvPr/>
            </p:nvSpPr>
            <p:spPr>
              <a:xfrm>
                <a:off x="4003882" y="3818296"/>
                <a:ext cx="646331" cy="646331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A53AB2DB-962F-E34A-9AFE-673743C4BCAA}"/>
                  </a:ext>
                </a:extLst>
              </p:cNvPr>
              <p:cNvSpPr/>
              <p:nvPr/>
            </p:nvSpPr>
            <p:spPr>
              <a:xfrm>
                <a:off x="4081372" y="3877706"/>
                <a:ext cx="646331" cy="646331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E52A891-FEDF-A54F-BB10-DB3A272F45A0}"/>
              </a:ext>
            </a:extLst>
          </p:cNvPr>
          <p:cNvSpPr/>
          <p:nvPr/>
        </p:nvSpPr>
        <p:spPr>
          <a:xfrm>
            <a:off x="1022862" y="4987834"/>
            <a:ext cx="253299" cy="2158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FF0000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8ED538A-00AD-AD4E-BD44-5D7EC8ED603F}"/>
              </a:ext>
            </a:extLst>
          </p:cNvPr>
          <p:cNvSpPr/>
          <p:nvPr/>
        </p:nvSpPr>
        <p:spPr>
          <a:xfrm>
            <a:off x="1110780" y="5047245"/>
            <a:ext cx="253299" cy="2158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FF0000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101702BA-F191-9B45-A835-8E5744F9CD0C}"/>
              </a:ext>
            </a:extLst>
          </p:cNvPr>
          <p:cNvSpPr/>
          <p:nvPr/>
        </p:nvSpPr>
        <p:spPr>
          <a:xfrm>
            <a:off x="1201727" y="5140234"/>
            <a:ext cx="253299" cy="2158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FF0000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54F5B44-A90F-C648-8E3D-D78C7FF363F1}"/>
              </a:ext>
            </a:extLst>
          </p:cNvPr>
          <p:cNvSpPr/>
          <p:nvPr/>
        </p:nvSpPr>
        <p:spPr>
          <a:xfrm>
            <a:off x="1292674" y="5199644"/>
            <a:ext cx="253299" cy="2158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FF0000"/>
              </a:solidFill>
            </a:endParaRPr>
          </a:p>
        </p:txBody>
      </p:sp>
      <p:pic>
        <p:nvPicPr>
          <p:cNvPr id="40" name="그래픽 39" descr="오른쪽 화살표 단색으로 채워진">
            <a:extLst>
              <a:ext uri="{FF2B5EF4-FFF2-40B4-BE49-F238E27FC236}">
                <a16:creationId xmlns:a16="http://schemas.microsoft.com/office/drawing/2014/main" id="{C5552FB1-07EC-1C42-9D31-A6850778EA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0712" y="3139919"/>
            <a:ext cx="914400" cy="91440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66B456D5-2D52-104D-BF64-3EB85F24F9DB}"/>
              </a:ext>
            </a:extLst>
          </p:cNvPr>
          <p:cNvSpPr txBox="1"/>
          <p:nvPr/>
        </p:nvSpPr>
        <p:spPr>
          <a:xfrm>
            <a:off x="7605112" y="3302823"/>
            <a:ext cx="2243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하나의 수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06AF206-CBC1-2647-B4FD-9DD7165F764A}"/>
              </a:ext>
            </a:extLst>
          </p:cNvPr>
          <p:cNvSpPr txBox="1"/>
          <p:nvPr/>
        </p:nvSpPr>
        <p:spPr>
          <a:xfrm>
            <a:off x="7605112" y="4112058"/>
            <a:ext cx="2243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= </a:t>
            </a:r>
            <a:r>
              <a:rPr kumimoji="1" lang="en-US" altLang="ko-Kore-KR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WX</a:t>
            </a:r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+ b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2448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6F689-2D80-B74E-8B2B-E8E0E5B836B9}"/>
              </a:ext>
            </a:extLst>
          </p:cNvPr>
          <p:cNvSpPr/>
          <p:nvPr/>
        </p:nvSpPr>
        <p:spPr>
          <a:xfrm>
            <a:off x="5264682" y="1312047"/>
            <a:ext cx="166263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6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예시</a:t>
            </a:r>
            <a:endParaRPr lang="ko-Kore-KR" altLang="en-US" sz="60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093D783-B62F-9045-ADD5-8AA2587E7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5" y="2327710"/>
            <a:ext cx="3352800" cy="3492500"/>
          </a:xfrm>
          <a:prstGeom prst="rect">
            <a:avLst/>
          </a:prstGeom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5339FA1C-61DC-6343-84E9-FBD284B3361B}"/>
              </a:ext>
            </a:extLst>
          </p:cNvPr>
          <p:cNvSpPr/>
          <p:nvPr/>
        </p:nvSpPr>
        <p:spPr>
          <a:xfrm>
            <a:off x="3971925" y="2767280"/>
            <a:ext cx="5432898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4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Input : 7 * 7 * depth</a:t>
            </a:r>
          </a:p>
          <a:p>
            <a:r>
              <a:rPr kumimoji="1" lang="en-US" altLang="ko-Kore-KR" sz="4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 : 3 * 3 * depth</a:t>
            </a:r>
          </a:p>
          <a:p>
            <a:r>
              <a:rPr kumimoji="1" lang="en-US" altLang="ko-Kore-KR" sz="40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strade</a:t>
            </a:r>
            <a:r>
              <a:rPr kumimoji="1" lang="en-US" altLang="ko-Kore-KR" sz="4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: 1</a:t>
            </a:r>
            <a:endParaRPr lang="ko-Kore-KR" altLang="en-US" sz="40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370C2F7-A09D-DA48-9C45-A6A8F3BF50B4}"/>
              </a:ext>
            </a:extLst>
          </p:cNvPr>
          <p:cNvSpPr txBox="1"/>
          <p:nvPr/>
        </p:nvSpPr>
        <p:spPr>
          <a:xfrm>
            <a:off x="160050" y="111718"/>
            <a:ext cx="947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/ Padding / </a:t>
            </a:r>
          </a:p>
          <a:p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7629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6F689-2D80-B74E-8B2B-E8E0E5B836B9}"/>
              </a:ext>
            </a:extLst>
          </p:cNvPr>
          <p:cNvSpPr/>
          <p:nvPr/>
        </p:nvSpPr>
        <p:spPr>
          <a:xfrm>
            <a:off x="5264682" y="1312047"/>
            <a:ext cx="166263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6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예시</a:t>
            </a:r>
            <a:endParaRPr lang="ko-Kore-KR" altLang="en-US" sz="60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093D783-B62F-9045-ADD5-8AA2587E7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5" y="2327710"/>
            <a:ext cx="3352800" cy="34925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5127C7D-5AA8-1B4B-A2F9-4BC2F899E367}"/>
              </a:ext>
            </a:extLst>
          </p:cNvPr>
          <p:cNvSpPr/>
          <p:nvPr/>
        </p:nvSpPr>
        <p:spPr>
          <a:xfrm>
            <a:off x="3971925" y="5112324"/>
            <a:ext cx="585609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4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Output : 5 * 5 * depth</a:t>
            </a:r>
            <a:endParaRPr lang="ko-Kore-KR" altLang="en-US" sz="40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9B4B377-3988-8B4D-9594-C1E579FA2EFF}"/>
              </a:ext>
            </a:extLst>
          </p:cNvPr>
          <p:cNvSpPr/>
          <p:nvPr/>
        </p:nvSpPr>
        <p:spPr>
          <a:xfrm>
            <a:off x="3971925" y="2767280"/>
            <a:ext cx="5432898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4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Input : 7 * 7 * depth</a:t>
            </a:r>
          </a:p>
          <a:p>
            <a:r>
              <a:rPr kumimoji="1" lang="en-US" altLang="ko-Kore-KR" sz="4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 : 3 * 3 * depth</a:t>
            </a:r>
          </a:p>
          <a:p>
            <a:r>
              <a:rPr kumimoji="1" lang="en-US" altLang="ko-Kore-KR" sz="4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: 1</a:t>
            </a:r>
            <a:endParaRPr lang="ko-Kore-KR" altLang="en-US" sz="4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D115A-1975-224D-AFBB-B1C00D9B3E21}"/>
              </a:ext>
            </a:extLst>
          </p:cNvPr>
          <p:cNvSpPr txBox="1"/>
          <p:nvPr/>
        </p:nvSpPr>
        <p:spPr>
          <a:xfrm>
            <a:off x="160050" y="111718"/>
            <a:ext cx="947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/ Padding / </a:t>
            </a:r>
          </a:p>
          <a:p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6325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B6F689-2D80-B74E-8B2B-E8E0E5B836B9}"/>
              </a:ext>
            </a:extLst>
          </p:cNvPr>
          <p:cNvSpPr/>
          <p:nvPr/>
        </p:nvSpPr>
        <p:spPr>
          <a:xfrm>
            <a:off x="5264682" y="1312047"/>
            <a:ext cx="166263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6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예시</a:t>
            </a:r>
            <a:endParaRPr lang="ko-Kore-KR" altLang="en-US" sz="60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6093D783-B62F-9045-ADD5-8AA2587E7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125" y="2327710"/>
            <a:ext cx="3352800" cy="34925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5127C7D-5AA8-1B4B-A2F9-4BC2F899E367}"/>
              </a:ext>
            </a:extLst>
          </p:cNvPr>
          <p:cNvSpPr/>
          <p:nvPr/>
        </p:nvSpPr>
        <p:spPr>
          <a:xfrm>
            <a:off x="4876800" y="4884233"/>
            <a:ext cx="590097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4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Output : O * O * depth</a:t>
            </a:r>
          </a:p>
          <a:p>
            <a:r>
              <a:rPr kumimoji="1" lang="en-US" altLang="ko-Kore-KR" sz="4000" dirty="0">
                <a:solidFill>
                  <a:srgbClr val="FF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O = (N – F) / S + 1</a:t>
            </a:r>
            <a:endParaRPr lang="ko-Kore-KR" altLang="en-US" sz="4000" dirty="0">
              <a:solidFill>
                <a:srgbClr val="FF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9B4B377-3988-8B4D-9594-C1E579FA2EFF}"/>
              </a:ext>
            </a:extLst>
          </p:cNvPr>
          <p:cNvSpPr/>
          <p:nvPr/>
        </p:nvSpPr>
        <p:spPr>
          <a:xfrm>
            <a:off x="4876800" y="2776805"/>
            <a:ext cx="5480988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4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Input : N * N * depth</a:t>
            </a:r>
          </a:p>
          <a:p>
            <a:r>
              <a:rPr kumimoji="1" lang="en-US" altLang="ko-Kore-KR" sz="4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 : F * F * depth</a:t>
            </a:r>
          </a:p>
          <a:p>
            <a:r>
              <a:rPr kumimoji="1" lang="en-US" altLang="ko-Kore-KR" sz="4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: S</a:t>
            </a:r>
            <a:endParaRPr lang="ko-Kore-KR" altLang="en-US" sz="4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45636-2421-1246-9596-32A449796BBE}"/>
              </a:ext>
            </a:extLst>
          </p:cNvPr>
          <p:cNvSpPr txBox="1"/>
          <p:nvPr/>
        </p:nvSpPr>
        <p:spPr>
          <a:xfrm>
            <a:off x="160050" y="111718"/>
            <a:ext cx="947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Stride / Padding / </a:t>
            </a:r>
          </a:p>
          <a:p>
            <a:r>
              <a:rPr kumimoji="1" lang="ko-KR" altLang="en-US" sz="36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여러개의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filters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kumimoji="1" lang="ko-KR" altLang="en-US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kumimoji="1" lang="en-US" altLang="ko-KR" sz="3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Convolutional Layers</a:t>
            </a:r>
            <a:endParaRPr kumimoji="1" lang="ko-Kore-KR" altLang="en-US" sz="3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6349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1267</TotalTime>
  <Words>408</Words>
  <Application>Microsoft Macintosh PowerPoint</Application>
  <PresentationFormat>와이드스크린</PresentationFormat>
  <Paragraphs>118</Paragraphs>
  <Slides>26</Slides>
  <Notes>25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1" baseType="lpstr">
      <vt:lpstr>Calibri</vt:lpstr>
      <vt:lpstr>Arial</vt:lpstr>
      <vt:lpstr>Calibri Light</vt:lpstr>
      <vt:lpstr>BM DoHyeon OTF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정현일</dc:creator>
  <cp:lastModifiedBy>정현일</cp:lastModifiedBy>
  <cp:revision>20</cp:revision>
  <dcterms:created xsi:type="dcterms:W3CDTF">2022-04-18T16:45:49Z</dcterms:created>
  <dcterms:modified xsi:type="dcterms:W3CDTF">2022-05-31T14:44:14Z</dcterms:modified>
</cp:coreProperties>
</file>

<file path=docProps/thumbnail.jpeg>
</file>